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87" r:id="rId5"/>
    <p:sldId id="288" r:id="rId6"/>
    <p:sldId id="290" r:id="rId7"/>
    <p:sldId id="291" r:id="rId8"/>
    <p:sldId id="292" r:id="rId9"/>
    <p:sldId id="270" r:id="rId10"/>
    <p:sldId id="293" r:id="rId11"/>
    <p:sldId id="266" r:id="rId12"/>
    <p:sldId id="294" r:id="rId13"/>
    <p:sldId id="267" r:id="rId14"/>
    <p:sldId id="262" r:id="rId15"/>
    <p:sldId id="260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72"/>
    <a:srgbClr val="25325C"/>
    <a:srgbClr val="0581A9"/>
    <a:srgbClr val="D29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BACF5-6AB7-5695-B586-26DEAB74AFD3}" v="60" dt="2025-07-22T12:58:41.0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3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DSParticipants@fello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DSParticipants@fello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4"/>
          <p:cNvSpPr txBox="1"/>
          <p:nvPr/>
        </p:nvSpPr>
        <p:spPr>
          <a:xfrm>
            <a:off x="6217919" y="3939683"/>
            <a:ext cx="2461261" cy="60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/>
          <a:p>
            <a:pPr algn="r">
              <a:lnSpc>
                <a:spcPts val="2100"/>
              </a:lnSpc>
              <a:defRPr sz="1500" b="1">
                <a:solidFill>
                  <a:srgbClr val="25325C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Michelle Nicholas</a:t>
            </a:r>
          </a:p>
          <a:p>
            <a:pPr algn="r">
              <a:lnSpc>
                <a:spcPts val="2100"/>
              </a:lnSpc>
              <a:defRPr sz="1500" b="1">
                <a:solidFill>
                  <a:srgbClr val="25325C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25325C">
                    <a:alpha val="99000"/>
                  </a:srgbClr>
                </a:solidFill>
              </a:rPr>
              <a:t>Budget Manager</a:t>
            </a:r>
          </a:p>
        </p:txBody>
      </p:sp>
      <p:sp>
        <p:nvSpPr>
          <p:cNvPr id="32" name="Text 6"/>
          <p:cNvSpPr txBox="1"/>
          <p:nvPr/>
        </p:nvSpPr>
        <p:spPr>
          <a:xfrm>
            <a:off x="596226" y="2221257"/>
            <a:ext cx="8370917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ts val="6600"/>
              </a:lnSpc>
              <a:defRPr sz="6100" b="1">
                <a:solidFill>
                  <a:srgbClr val="027FA8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Budget Modifications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&amp; Revisions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grpSp>
        <p:nvGrpSpPr>
          <p:cNvPr id="37" name="Group"/>
          <p:cNvGrpSpPr/>
          <p:nvPr/>
        </p:nvGrpSpPr>
        <p:grpSpPr>
          <a:xfrm>
            <a:off x="628407" y="1552575"/>
            <a:ext cx="2359820" cy="76200"/>
            <a:chOff x="0" y="0"/>
            <a:chExt cx="2359818" cy="76200"/>
          </a:xfrm>
        </p:grpSpPr>
        <p:sp>
          <p:nvSpPr>
            <p:cNvPr id="33" name="Rounded Rectangle"/>
            <p:cNvSpPr/>
            <p:nvPr/>
          </p:nvSpPr>
          <p:spPr>
            <a:xfrm>
              <a:off x="0" y="3697"/>
              <a:ext cx="1981200" cy="68806"/>
            </a:xfrm>
            <a:prstGeom prst="roundRect">
              <a:avLst>
                <a:gd name="adj" fmla="val 50000"/>
              </a:avLst>
            </a:prstGeom>
            <a:solidFill>
              <a:srgbClr val="2532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Circle"/>
            <p:cNvSpPr/>
            <p:nvPr/>
          </p:nvSpPr>
          <p:spPr>
            <a:xfrm>
              <a:off x="2055018" y="0"/>
              <a:ext cx="76201" cy="76200"/>
            </a:xfrm>
            <a:prstGeom prst="ellipse">
              <a:avLst/>
            </a:prstGeom>
            <a:solidFill>
              <a:srgbClr val="187F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Circle"/>
            <p:cNvSpPr/>
            <p:nvPr/>
          </p:nvSpPr>
          <p:spPr>
            <a:xfrm>
              <a:off x="2169318" y="0"/>
              <a:ext cx="76201" cy="76200"/>
            </a:xfrm>
            <a:prstGeom prst="ellipse">
              <a:avLst/>
            </a:prstGeom>
            <a:solidFill>
              <a:srgbClr val="D2993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" name="Circle"/>
            <p:cNvSpPr/>
            <p:nvPr/>
          </p:nvSpPr>
          <p:spPr>
            <a:xfrm>
              <a:off x="2283618" y="0"/>
              <a:ext cx="76201" cy="76200"/>
            </a:xfrm>
            <a:prstGeom prst="ellipse">
              <a:avLst/>
            </a:prstGeom>
            <a:solidFill>
              <a:srgbClr val="116D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8" name="Fello-Logo-1.png" descr="Fello-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26" y="430186"/>
            <a:ext cx="1431876" cy="670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1956-D623-BBBD-EEF1-4A9351891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0">
            <a:extLst>
              <a:ext uri="{FF2B5EF4-FFF2-40B4-BE49-F238E27FC236}">
                <a16:creationId xmlns:a16="http://schemas.microsoft.com/office/drawing/2014/main" id="{72B9A278-0AFD-9369-F5F2-A7DDCE0D5546}"/>
              </a:ext>
            </a:extLst>
          </p:cNvPr>
          <p:cNvSpPr txBox="1"/>
          <p:nvPr/>
        </p:nvSpPr>
        <p:spPr>
          <a:xfrm>
            <a:off x="513707" y="548193"/>
            <a:ext cx="3794761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27FA8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More </a:t>
            </a:r>
            <a:r>
              <a:rPr lang="en-US" dirty="0">
                <a:solidFill>
                  <a:schemeClr val="tx1">
                    <a:alpha val="99000"/>
                  </a:schemeClr>
                </a:solidFill>
              </a:rPr>
              <a:t>Allowed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Actions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114" name="Text 1">
            <a:extLst>
              <a:ext uri="{FF2B5EF4-FFF2-40B4-BE49-F238E27FC236}">
                <a16:creationId xmlns:a16="http://schemas.microsoft.com/office/drawing/2014/main" id="{201CD46C-BBA1-E4F6-E80A-6667E06B7B95}"/>
              </a:ext>
            </a:extLst>
          </p:cNvPr>
          <p:cNvSpPr txBox="1"/>
          <p:nvPr/>
        </p:nvSpPr>
        <p:spPr>
          <a:xfrm>
            <a:off x="777239" y="1407380"/>
            <a:ext cx="379476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D29936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Respite camp funding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waiver program limit set at $7,248.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16D72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funding </a:t>
            </a:r>
            <a:r>
              <a:rPr lang="en-US" dirty="0">
                <a:solidFill>
                  <a:schemeClr val="tx1">
                    <a:alpha val="9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Ongoing Job Supports, Community Development Services, Support Broker, Personal Supports, and Day Habilitation (up to the approved number of hours per week)</a:t>
            </a:r>
          </a:p>
        </p:txBody>
      </p:sp>
      <p:pic>
        <p:nvPicPr>
          <p:cNvPr id="115" name="Fello-Logo-1.png" descr="Fello-Logo-1.png">
            <a:extLst>
              <a:ext uri="{FF2B5EF4-FFF2-40B4-BE49-F238E27FC236}">
                <a16:creationId xmlns:a16="http://schemas.microsoft.com/office/drawing/2014/main" id="{7C7CFE4C-8443-088D-1617-329FFC5D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B43F810E-5FCC-BF1A-B6A5-AA348109D7ED}"/>
              </a:ext>
            </a:extLst>
          </p:cNvPr>
          <p:cNvSpPr txBox="1"/>
          <p:nvPr/>
        </p:nvSpPr>
        <p:spPr>
          <a:xfrm>
            <a:off x="4825104" y="1407380"/>
            <a:ext cx="3794761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581A9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Adding, increasing, decreasing, or deleting Individual Family Directed Goods and Services (IFDGS): </a:t>
            </a:r>
            <a:r>
              <a:rPr lang="en-US" dirty="0">
                <a:solidFill>
                  <a:schemeClr val="tx1">
                    <a:alpha val="9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Recruitment up to $500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253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253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Adding, increasing, decreasing, or deleting IFDGS allowable goods and services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IFDGS Request Form must be completed and approved prior to payment of IFDGS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ED2DF8-94B5-6C79-ADFC-7943E45C6466}"/>
              </a:ext>
            </a:extLst>
          </p:cNvPr>
          <p:cNvCxnSpPr>
            <a:cxnSpLocks/>
          </p:cNvCxnSpPr>
          <p:nvPr/>
        </p:nvCxnSpPr>
        <p:spPr>
          <a:xfrm>
            <a:off x="590088" y="1484937"/>
            <a:ext cx="0" cy="3896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BC2B52-9A2A-8F19-1711-C640FAC0CD4F}"/>
              </a:ext>
            </a:extLst>
          </p:cNvPr>
          <p:cNvCxnSpPr>
            <a:cxnSpLocks/>
          </p:cNvCxnSpPr>
          <p:nvPr/>
        </p:nvCxnSpPr>
        <p:spPr>
          <a:xfrm>
            <a:off x="590088" y="2194560"/>
            <a:ext cx="0" cy="10551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D3F332-083B-8A27-9642-16882FCE76E7}"/>
              </a:ext>
            </a:extLst>
          </p:cNvPr>
          <p:cNvCxnSpPr>
            <a:cxnSpLocks/>
          </p:cNvCxnSpPr>
          <p:nvPr/>
        </p:nvCxnSpPr>
        <p:spPr>
          <a:xfrm>
            <a:off x="4721270" y="2595338"/>
            <a:ext cx="0" cy="13087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CB445F-4328-11D0-F4D3-A60FE185E7FB}"/>
              </a:ext>
            </a:extLst>
          </p:cNvPr>
          <p:cNvCxnSpPr>
            <a:cxnSpLocks/>
          </p:cNvCxnSpPr>
          <p:nvPr/>
        </p:nvCxnSpPr>
        <p:spPr>
          <a:xfrm>
            <a:off x="4721270" y="1459129"/>
            <a:ext cx="0" cy="8308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993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5375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ext 0"/>
          <p:cNvSpPr txBox="1"/>
          <p:nvPr/>
        </p:nvSpPr>
        <p:spPr>
          <a:xfrm>
            <a:off x="4572000" y="1115614"/>
            <a:ext cx="3794760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0581A9"/>
                </a:solidFill>
              </a:rPr>
              <a:t>Notes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89" name="Text 1"/>
          <p:cNvSpPr txBox="1"/>
          <p:nvPr/>
        </p:nvSpPr>
        <p:spPr>
          <a:xfrm>
            <a:off x="4572000" y="1560672"/>
            <a:ext cx="4416516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Units in any service cannot be increased.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Cannot add funds due to overtime or over-utilization – this is considered increasing units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 modification cannot be performed on a plan that is in LTSS auto-extend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 modification cannot be made to a budget that has not been approved by the FMCS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Wage Exception Forms are required for wages over DDA’s Reasonable and Customary guidelines, including Holiday Pay Differential </a:t>
            </a:r>
          </a:p>
        </p:txBody>
      </p:sp>
      <p:pic>
        <p:nvPicPr>
          <p:cNvPr id="90" name="Fello-Logo-1.png" descr="Fello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D622-D0B4-AC36-5F1F-E4DD26DF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carf sitting next to a young person&#10;&#10;AI-generated content may be incorrect.">
            <a:extLst>
              <a:ext uri="{FF2B5EF4-FFF2-40B4-BE49-F238E27FC236}">
                <a16:creationId xmlns:a16="http://schemas.microsoft.com/office/drawing/2014/main" id="{1AB9036E-04F9-7AFD-FEC1-0F265DB41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88" y="-923560"/>
            <a:ext cx="4341412" cy="6512118"/>
          </a:xfrm>
          <a:prstGeom prst="rect">
            <a:avLst/>
          </a:prstGeom>
        </p:spPr>
      </p:pic>
      <p:sp>
        <p:nvSpPr>
          <p:cNvPr id="71" name="Text 0">
            <a:extLst>
              <a:ext uri="{FF2B5EF4-FFF2-40B4-BE49-F238E27FC236}">
                <a16:creationId xmlns:a16="http://schemas.microsoft.com/office/drawing/2014/main" id="{ED77F3C4-1D1C-947F-EB27-243B80E9303D}"/>
              </a:ext>
            </a:extLst>
          </p:cNvPr>
          <p:cNvSpPr txBox="1"/>
          <p:nvPr/>
        </p:nvSpPr>
        <p:spPr>
          <a:xfrm>
            <a:off x="454870" y="1500247"/>
            <a:ext cx="3794761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When to Revise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the PCP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72" name="Text 1">
            <a:extLst>
              <a:ext uri="{FF2B5EF4-FFF2-40B4-BE49-F238E27FC236}">
                <a16:creationId xmlns:a16="http://schemas.microsoft.com/office/drawing/2014/main" id="{AD0F146F-3857-B2CE-3CFD-8662EF304CA3}"/>
              </a:ext>
            </a:extLst>
          </p:cNvPr>
          <p:cNvSpPr txBox="1"/>
          <p:nvPr/>
        </p:nvSpPr>
        <p:spPr>
          <a:xfrm>
            <a:off x="454871" y="1945305"/>
            <a:ext cx="3794761" cy="1415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a new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Removing a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Increasing/decreasing service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Increasing/decreasing service funding amounts for Upper Pay Limit Services</a:t>
            </a:r>
          </a:p>
        </p:txBody>
      </p:sp>
      <p:pic>
        <p:nvPicPr>
          <p:cNvPr id="5" name="Fello-Logo-1.png" descr="Fello-Logo-1.png">
            <a:extLst>
              <a:ext uri="{FF2B5EF4-FFF2-40B4-BE49-F238E27FC236}">
                <a16:creationId xmlns:a16="http://schemas.microsoft.com/office/drawing/2014/main" id="{16C1CF39-734D-82EE-4C88-53F7F80A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12206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ext 1"/>
          <p:cNvSpPr txBox="1"/>
          <p:nvPr/>
        </p:nvSpPr>
        <p:spPr>
          <a:xfrm>
            <a:off x="4993547" y="549815"/>
            <a:ext cx="3794760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Best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Practices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94" name="Text 2"/>
          <p:cNvSpPr txBox="1"/>
          <p:nvPr/>
        </p:nvSpPr>
        <p:spPr>
          <a:xfrm>
            <a:off x="4993547" y="1023925"/>
            <a:ext cx="3794760" cy="356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Revised PCP Budget Sheets should be identical to the previous budget sheets except for the following changes: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Effective Date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DDA Budget Allocation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Service Changes authorized in the PCP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only time the budget sheets would not be identical to the previously approved budget sheets is if: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Budget Mods were completed between PCPs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Wage/rate changes</a:t>
            </a:r>
          </a:p>
        </p:txBody>
      </p:sp>
      <p:pic>
        <p:nvPicPr>
          <p:cNvPr id="95" name="Fello-Logo-1.png" descr="Fello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0"/>
          <p:cNvSpPr txBox="1"/>
          <p:nvPr/>
        </p:nvSpPr>
        <p:spPr>
          <a:xfrm>
            <a:off x="579118" y="642018"/>
            <a:ext cx="7985761" cy="56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ts val="3700"/>
              </a:lnSpc>
              <a:defRPr sz="3200" b="1">
                <a:solidFill>
                  <a:srgbClr val="027FA8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Common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Errors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67" name="Text 1"/>
          <p:cNvSpPr txBox="1"/>
          <p:nvPr/>
        </p:nvSpPr>
        <p:spPr>
          <a:xfrm>
            <a:off x="1129405" y="1316888"/>
            <a:ext cx="7490460" cy="303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When the Effective Date and Annual Plan Date are not the same, the budget sheet will automatically calculate the number of months and weeks remaining in the plan year. </a:t>
            </a:r>
          </a:p>
          <a:p>
            <a:pPr marL="285750" indent="-182880" algn="l">
              <a:buFont typeface="Arial" panose="020B0604020202020204" pitchFamily="34" charset="0"/>
              <a:buChar char="•"/>
            </a:pPr>
            <a:r>
              <a:rPr lang="en-US" dirty="0"/>
              <a:t>A common error is prorated budget sheets.</a:t>
            </a:r>
          </a:p>
          <a:p>
            <a:pPr marL="285750" indent="-182880" algn="l">
              <a:buFont typeface="Arial" panose="020B0604020202020204" pitchFamily="34" charset="0"/>
              <a:buChar char="•"/>
            </a:pPr>
            <a:r>
              <a:rPr lang="en-US" dirty="0"/>
              <a:t>Services that were not changed in the Revised PCP should not be prorated, as the budget will be inaccurate due to past expenses/usage not being reflected.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>Not including Employee Benefits that have usages.</a:t>
            </a:r>
          </a:p>
          <a:p>
            <a:pPr marL="285750" indent="-182880" algn="l">
              <a:buFont typeface="Arial" panose="020B0604020202020204" pitchFamily="34" charset="0"/>
              <a:buChar char="•"/>
            </a:pPr>
            <a:r>
              <a:rPr lang="en-US" dirty="0"/>
              <a:t>PTO, Holiday Pay Differential, Health Benefits, Training Costs, Training Wages, Mileage, Staff Transportation/Travel Reimbursement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>Omitting previously processed budget modifications. </a:t>
            </a:r>
          </a:p>
        </p:txBody>
      </p:sp>
      <p:pic>
        <p:nvPicPr>
          <p:cNvPr id="68" name="Fello-Logo-1.png" descr="Fello-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3FBDFF-D261-A5E2-58AE-440A4041A569}"/>
              </a:ext>
            </a:extLst>
          </p:cNvPr>
          <p:cNvCxnSpPr/>
          <p:nvPr/>
        </p:nvCxnSpPr>
        <p:spPr>
          <a:xfrm>
            <a:off x="993913" y="1415332"/>
            <a:ext cx="0" cy="12404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FA4541-01ED-1778-76B6-6D6409A5456C}"/>
              </a:ext>
            </a:extLst>
          </p:cNvPr>
          <p:cNvCxnSpPr>
            <a:cxnSpLocks/>
          </p:cNvCxnSpPr>
          <p:nvPr/>
        </p:nvCxnSpPr>
        <p:spPr>
          <a:xfrm>
            <a:off x="993913" y="3038722"/>
            <a:ext cx="0" cy="6904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AA3579-494E-091B-E547-AEF5EB2D5A51}"/>
              </a:ext>
            </a:extLst>
          </p:cNvPr>
          <p:cNvCxnSpPr>
            <a:cxnSpLocks/>
          </p:cNvCxnSpPr>
          <p:nvPr/>
        </p:nvCxnSpPr>
        <p:spPr>
          <a:xfrm>
            <a:off x="993913" y="4055165"/>
            <a:ext cx="0" cy="2928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4"/>
          <p:cNvSpPr txBox="1"/>
          <p:nvPr/>
        </p:nvSpPr>
        <p:spPr>
          <a:xfrm>
            <a:off x="639733" y="2090947"/>
            <a:ext cx="7985761" cy="561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ts val="3700"/>
              </a:lnSpc>
              <a:defRPr sz="35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Questions?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grpSp>
        <p:nvGrpSpPr>
          <p:cNvPr id="59" name="Group"/>
          <p:cNvGrpSpPr/>
          <p:nvPr/>
        </p:nvGrpSpPr>
        <p:grpSpPr>
          <a:xfrm>
            <a:off x="3388519" y="2933700"/>
            <a:ext cx="2359819" cy="76200"/>
            <a:chOff x="0" y="0"/>
            <a:chExt cx="2359818" cy="76200"/>
          </a:xfrm>
        </p:grpSpPr>
        <p:sp>
          <p:nvSpPr>
            <p:cNvPr id="55" name="Rounded Rectangle"/>
            <p:cNvSpPr/>
            <p:nvPr/>
          </p:nvSpPr>
          <p:spPr>
            <a:xfrm>
              <a:off x="0" y="3697"/>
              <a:ext cx="1981200" cy="68806"/>
            </a:xfrm>
            <a:prstGeom prst="roundRect">
              <a:avLst>
                <a:gd name="adj" fmla="val 50000"/>
              </a:avLst>
            </a:prstGeom>
            <a:solidFill>
              <a:srgbClr val="2532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Circle"/>
            <p:cNvSpPr/>
            <p:nvPr/>
          </p:nvSpPr>
          <p:spPr>
            <a:xfrm>
              <a:off x="2055018" y="0"/>
              <a:ext cx="76201" cy="76200"/>
            </a:xfrm>
            <a:prstGeom prst="ellipse">
              <a:avLst/>
            </a:prstGeom>
            <a:solidFill>
              <a:srgbClr val="187F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Circle"/>
            <p:cNvSpPr/>
            <p:nvPr/>
          </p:nvSpPr>
          <p:spPr>
            <a:xfrm>
              <a:off x="2169318" y="0"/>
              <a:ext cx="76201" cy="76200"/>
            </a:xfrm>
            <a:prstGeom prst="ellipse">
              <a:avLst/>
            </a:prstGeom>
            <a:solidFill>
              <a:srgbClr val="D2993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Circle"/>
            <p:cNvSpPr/>
            <p:nvPr/>
          </p:nvSpPr>
          <p:spPr>
            <a:xfrm>
              <a:off x="2283618" y="0"/>
              <a:ext cx="76201" cy="76200"/>
            </a:xfrm>
            <a:prstGeom prst="ellipse">
              <a:avLst/>
            </a:prstGeom>
            <a:solidFill>
              <a:srgbClr val="116D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60" name="Fello-Logo-1.png" descr="Fello-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ext 0"/>
          <p:cNvSpPr txBox="1"/>
          <p:nvPr/>
        </p:nvSpPr>
        <p:spPr>
          <a:xfrm>
            <a:off x="454872" y="1272896"/>
            <a:ext cx="3794761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</a:t>
            </a:r>
            <a:r>
              <a:rPr lang="en-US" dirty="0"/>
              <a:t>oday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We’ll Be Reviewing: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72" name="Text 1"/>
          <p:cNvSpPr txBox="1"/>
          <p:nvPr/>
        </p:nvSpPr>
        <p:spPr>
          <a:xfrm>
            <a:off x="454872" y="1811692"/>
            <a:ext cx="3794761" cy="22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and why to complete a budget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Tips for completing a budget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to complete a Revised PCP Budget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Tips for completing a Revised PCP Budget Sheet</a:t>
            </a:r>
          </a:p>
        </p:txBody>
      </p:sp>
      <p:pic>
        <p:nvPicPr>
          <p:cNvPr id="73" name="Fello-Logo-2.png" descr="Fello-Logo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95" y="4643373"/>
            <a:ext cx="650766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ext 0"/>
          <p:cNvSpPr txBox="1"/>
          <p:nvPr/>
        </p:nvSpPr>
        <p:spPr>
          <a:xfrm>
            <a:off x="4998222" y="1936383"/>
            <a:ext cx="3794761" cy="22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for every approved Initial, Annual, or Revised PCP in LTSS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Sheets must match the PCP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Sheets are reviewed by the Budget Review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Sheets are submitted to </a:t>
            </a:r>
            <a:r>
              <a:rPr lang="en-US" dirty="0">
                <a:hlinkClick r:id="rId3"/>
              </a:rPr>
              <a:t>SDSParticipants@fello.org</a:t>
            </a:r>
            <a:r>
              <a:rPr lang="en-US" dirty="0"/>
              <a:t> or uploaded to LTSS Client Attachments for review.</a:t>
            </a:r>
            <a:endParaRPr dirty="0"/>
          </a:p>
        </p:txBody>
      </p:sp>
      <p:sp>
        <p:nvSpPr>
          <p:cNvPr id="77" name="Text 1"/>
          <p:cNvSpPr txBox="1"/>
          <p:nvPr/>
        </p:nvSpPr>
        <p:spPr>
          <a:xfrm>
            <a:off x="4998222" y="1196696"/>
            <a:ext cx="3794761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Budget</a:t>
            </a:r>
            <a:r>
              <a:rPr dirty="0">
                <a:solidFill>
                  <a:srgbClr val="000000">
                    <a:alpha val="99000"/>
                  </a:srgbClr>
                </a:solidFill>
              </a:rPr>
              <a:t>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Sheets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349C-A3BD-1DCE-7526-C82BF0E4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0">
            <a:extLst>
              <a:ext uri="{FF2B5EF4-FFF2-40B4-BE49-F238E27FC236}">
                <a16:creationId xmlns:a16="http://schemas.microsoft.com/office/drawing/2014/main" id="{E7FDEFCB-21F3-8FFB-0D89-3CD3886825CE}"/>
              </a:ext>
            </a:extLst>
          </p:cNvPr>
          <p:cNvSpPr txBox="1"/>
          <p:nvPr/>
        </p:nvSpPr>
        <p:spPr>
          <a:xfrm>
            <a:off x="2674619" y="907462"/>
            <a:ext cx="3794761" cy="33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/>
              <a:t>What’s the difference?</a:t>
            </a:r>
            <a:endParaRPr dirty="0"/>
          </a:p>
        </p:txBody>
      </p:sp>
      <p:sp>
        <p:nvSpPr>
          <p:cNvPr id="77" name="Text 1">
            <a:extLst>
              <a:ext uri="{FF2B5EF4-FFF2-40B4-BE49-F238E27FC236}">
                <a16:creationId xmlns:a16="http://schemas.microsoft.com/office/drawing/2014/main" id="{447C4FD4-5D1F-806E-1555-8506C6512D5A}"/>
              </a:ext>
            </a:extLst>
          </p:cNvPr>
          <p:cNvSpPr txBox="1"/>
          <p:nvPr/>
        </p:nvSpPr>
        <p:spPr>
          <a:xfrm>
            <a:off x="845127" y="462404"/>
            <a:ext cx="7453746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Revised PCP Budget Sheet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 vs. Budget Modification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>
            <a:extLst>
              <a:ext uri="{FF2B5EF4-FFF2-40B4-BE49-F238E27FC236}">
                <a16:creationId xmlns:a16="http://schemas.microsoft.com/office/drawing/2014/main" id="{41CCFF24-A0F5-2447-28F3-8A83E1D4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F4C2AF-7A5C-2F20-C610-E1834F1B8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06265"/>
              </p:ext>
            </p:extLst>
          </p:nvPr>
        </p:nvGraphicFramePr>
        <p:xfrm>
          <a:off x="1523999" y="1509569"/>
          <a:ext cx="6096000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777102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33376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Modification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6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PCP Budget Sheet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reallocate funding between previously approved service lines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Budget modifications are not visible in LTSS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Modifications are submitted to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SDSParticipants@fello.org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when the Detailed Service Authorization needs an update to one or more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7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67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7AC5F-D1C3-DC3B-8CBC-763E3531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0">
            <a:extLst>
              <a:ext uri="{FF2B5EF4-FFF2-40B4-BE49-F238E27FC236}">
                <a16:creationId xmlns:a16="http://schemas.microsoft.com/office/drawing/2014/main" id="{AA89779E-0EF1-8D79-74AA-AA6892C2A3EC}"/>
              </a:ext>
            </a:extLst>
          </p:cNvPr>
          <p:cNvSpPr txBox="1"/>
          <p:nvPr/>
        </p:nvSpPr>
        <p:spPr>
          <a:xfrm>
            <a:off x="616527" y="888594"/>
            <a:ext cx="7910944" cy="33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/>
              <a:t>This information can be found on the Modification Cover of the Budget Modification Form</a:t>
            </a:r>
            <a:endParaRPr lang="en-US"/>
          </a:p>
        </p:txBody>
      </p:sp>
      <p:sp>
        <p:nvSpPr>
          <p:cNvPr id="77" name="Text 1">
            <a:extLst>
              <a:ext uri="{FF2B5EF4-FFF2-40B4-BE49-F238E27FC236}">
                <a16:creationId xmlns:a16="http://schemas.microsoft.com/office/drawing/2014/main" id="{EC481DBB-5AC8-DC99-2BED-2E297FE9AE29}"/>
              </a:ext>
            </a:extLst>
          </p:cNvPr>
          <p:cNvSpPr txBox="1"/>
          <p:nvPr/>
        </p:nvSpPr>
        <p:spPr>
          <a:xfrm>
            <a:off x="845127" y="480589"/>
            <a:ext cx="7453746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Budget Modification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Guidelines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>
            <a:extLst>
              <a:ext uri="{FF2B5EF4-FFF2-40B4-BE49-F238E27FC236}">
                <a16:creationId xmlns:a16="http://schemas.microsoft.com/office/drawing/2014/main" id="{06C989EC-0F53-A639-5355-8D9B03BB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D84982A-6B49-329B-6E06-E9068FA9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357313"/>
            <a:ext cx="5172075" cy="345757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7233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3BF5-CD58-AF75-E13C-8A816A52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1">
            <a:extLst>
              <a:ext uri="{FF2B5EF4-FFF2-40B4-BE49-F238E27FC236}">
                <a16:creationId xmlns:a16="http://schemas.microsoft.com/office/drawing/2014/main" id="{CAEB7650-4EF6-5CFD-A2D0-38E211CC34F9}"/>
              </a:ext>
            </a:extLst>
          </p:cNvPr>
          <p:cNvSpPr txBox="1"/>
          <p:nvPr/>
        </p:nvSpPr>
        <p:spPr>
          <a:xfrm>
            <a:off x="845127" y="376807"/>
            <a:ext cx="7453746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Completing the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Modification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>
            <a:extLst>
              <a:ext uri="{FF2B5EF4-FFF2-40B4-BE49-F238E27FC236}">
                <a16:creationId xmlns:a16="http://schemas.microsoft.com/office/drawing/2014/main" id="{95EB4C7B-F822-DE04-73FD-6D9F80B8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F533279-B691-7C43-57D1-2690B4F4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83" t="6193" r="4407"/>
          <a:stretch>
            <a:fillRect/>
          </a:stretch>
        </p:blipFill>
        <p:spPr>
          <a:xfrm>
            <a:off x="1649896" y="896524"/>
            <a:ext cx="5844208" cy="3751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45875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E9B5A-2E5D-8065-F25A-E29CC30E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1">
            <a:extLst>
              <a:ext uri="{FF2B5EF4-FFF2-40B4-BE49-F238E27FC236}">
                <a16:creationId xmlns:a16="http://schemas.microsoft.com/office/drawing/2014/main" id="{1736F435-8021-2687-D758-B06DD018F182}"/>
              </a:ext>
            </a:extLst>
          </p:cNvPr>
          <p:cNvSpPr txBox="1"/>
          <p:nvPr/>
        </p:nvSpPr>
        <p:spPr>
          <a:xfrm>
            <a:off x="845127" y="376807"/>
            <a:ext cx="7453746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Completing the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Modification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>
            <a:extLst>
              <a:ext uri="{FF2B5EF4-FFF2-40B4-BE49-F238E27FC236}">
                <a16:creationId xmlns:a16="http://schemas.microsoft.com/office/drawing/2014/main" id="{722FBE3C-2FE5-1246-CFAB-A77FCADB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3E4D67F0-F9E1-2B65-933E-C809EBA5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02" y="821865"/>
            <a:ext cx="4695395" cy="41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06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52C11-6F1B-47D0-7CBA-89B2A2C1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1">
            <a:extLst>
              <a:ext uri="{FF2B5EF4-FFF2-40B4-BE49-F238E27FC236}">
                <a16:creationId xmlns:a16="http://schemas.microsoft.com/office/drawing/2014/main" id="{3AE14213-D6C7-70E9-903F-EF5AEEB9DC6B}"/>
              </a:ext>
            </a:extLst>
          </p:cNvPr>
          <p:cNvSpPr txBox="1"/>
          <p:nvPr/>
        </p:nvSpPr>
        <p:spPr>
          <a:xfrm>
            <a:off x="845127" y="376807"/>
            <a:ext cx="7453746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ts val="3000"/>
              </a:lnSpc>
              <a:defRPr sz="2200" b="1">
                <a:solidFill>
                  <a:srgbClr val="0E6D72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Completing the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Modification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pic>
        <p:nvPicPr>
          <p:cNvPr id="78" name="Fello-Logo-1.png" descr="Fello-Logo-1.png">
            <a:extLst>
              <a:ext uri="{FF2B5EF4-FFF2-40B4-BE49-F238E27FC236}">
                <a16:creationId xmlns:a16="http://schemas.microsoft.com/office/drawing/2014/main" id="{3E3F3F99-297B-D586-9D62-C4C6D927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1DB19-402A-CC4F-AF20-1BAF9E1F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0" y="821866"/>
            <a:ext cx="4947393" cy="1296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029EF-A917-98D5-7EDF-90C37630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37" y="2118474"/>
            <a:ext cx="4472805" cy="2963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3B762-E04F-DFEA-9FB8-B00B40D48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0" y="2156727"/>
            <a:ext cx="4725927" cy="3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2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0"/>
          <p:cNvSpPr txBox="1"/>
          <p:nvPr/>
        </p:nvSpPr>
        <p:spPr>
          <a:xfrm>
            <a:off x="513707" y="548193"/>
            <a:ext cx="3794761" cy="44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ts val="3000"/>
              </a:lnSpc>
              <a:defRPr sz="2200" b="1">
                <a:solidFill>
                  <a:srgbClr val="027FA8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Allowed </a:t>
            </a:r>
            <a:r>
              <a:rPr lang="en-US" dirty="0">
                <a:solidFill>
                  <a:srgbClr val="000000">
                    <a:alpha val="99000"/>
                  </a:srgbClr>
                </a:solidFill>
              </a:rPr>
              <a:t>Actions</a:t>
            </a:r>
            <a:endParaRPr dirty="0">
              <a:solidFill>
                <a:srgbClr val="000000">
                  <a:alpha val="99000"/>
                </a:srgbClr>
              </a:solidFill>
            </a:endParaRPr>
          </a:p>
        </p:txBody>
      </p:sp>
      <p:sp>
        <p:nvSpPr>
          <p:cNvPr id="114" name="Text 1"/>
          <p:cNvSpPr txBox="1"/>
          <p:nvPr/>
        </p:nvSpPr>
        <p:spPr>
          <a:xfrm>
            <a:off x="777239" y="1371421"/>
            <a:ext cx="3794761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16D72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and decreasing employee wages or vendor/provider rates (within reasonable and customary standards)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rate and intended rate are to be listed in Section 2.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25325C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Adding, increasing, decreasing, or deleting employee-related benefits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 Wage Exception Forms are required for Holiday Pay Differential Rates.</a:t>
            </a:r>
          </a:p>
        </p:txBody>
      </p:sp>
      <p:pic>
        <p:nvPicPr>
          <p:cNvPr id="115" name="Fello-Logo-1.png" descr="Fello-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648200"/>
            <a:ext cx="653530" cy="3060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32E8D6C9-E7B1-5414-321E-FE4A1889B9BB}"/>
              </a:ext>
            </a:extLst>
          </p:cNvPr>
          <p:cNvSpPr txBox="1"/>
          <p:nvPr/>
        </p:nvSpPr>
        <p:spPr>
          <a:xfrm>
            <a:off x="4825104" y="1371421"/>
            <a:ext cx="3794761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100"/>
              </a:lnSpc>
              <a:defRPr sz="1500">
                <a:solidFill>
                  <a:srgbClr val="000000">
                    <a:alpha val="99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D29936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funding associated with taxes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uncommon.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581A9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use of employee to vendor/provider for the same type of</a:t>
            </a:r>
            <a:br>
              <a:rPr lang="en-US" b="1" dirty="0">
                <a:solidFill>
                  <a:srgbClr val="0581A9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581A9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units/service (or vice versa)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Occasionally Unallocated Funds or another source of funding will be needed to adjust for Employee/Vendor rates.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E9A18C-4F6B-A02B-9723-4138021D979C}"/>
              </a:ext>
            </a:extLst>
          </p:cNvPr>
          <p:cNvCxnSpPr>
            <a:cxnSpLocks/>
          </p:cNvCxnSpPr>
          <p:nvPr/>
        </p:nvCxnSpPr>
        <p:spPr>
          <a:xfrm>
            <a:off x="593218" y="1486893"/>
            <a:ext cx="0" cy="10848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7FC519-FE5C-36B9-6CC9-739106061DC3}"/>
              </a:ext>
            </a:extLst>
          </p:cNvPr>
          <p:cNvCxnSpPr>
            <a:cxnSpLocks/>
          </p:cNvCxnSpPr>
          <p:nvPr/>
        </p:nvCxnSpPr>
        <p:spPr>
          <a:xfrm>
            <a:off x="593218" y="2866249"/>
            <a:ext cx="0" cy="8231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08A032-F58F-256C-04BF-F379D7F3C5BB}"/>
              </a:ext>
            </a:extLst>
          </p:cNvPr>
          <p:cNvCxnSpPr>
            <a:cxnSpLocks/>
          </p:cNvCxnSpPr>
          <p:nvPr/>
        </p:nvCxnSpPr>
        <p:spPr>
          <a:xfrm>
            <a:off x="4721270" y="2179981"/>
            <a:ext cx="0" cy="12549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99392-D4FD-2916-0CFA-76E5FCAF763A}"/>
              </a:ext>
            </a:extLst>
          </p:cNvPr>
          <p:cNvCxnSpPr>
            <a:cxnSpLocks/>
          </p:cNvCxnSpPr>
          <p:nvPr/>
        </p:nvCxnSpPr>
        <p:spPr>
          <a:xfrm>
            <a:off x="4721270" y="1486893"/>
            <a:ext cx="0" cy="4386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972</Words>
  <Application>Microsoft Office PowerPoint</Application>
  <PresentationFormat>On-screen Show (16:9)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Kathryn Bucolo</dc:creator>
  <cp:lastModifiedBy>Kathryn Bucolo</cp:lastModifiedBy>
  <cp:revision>31</cp:revision>
  <dcterms:modified xsi:type="dcterms:W3CDTF">2025-07-23T13:53:19Z</dcterms:modified>
</cp:coreProperties>
</file>